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3"/>
  </p:notesMasterIdLst>
  <p:sldIdLst>
    <p:sldId id="256" r:id="rId4"/>
    <p:sldId id="257" r:id="rId5"/>
    <p:sldId id="287" r:id="rId6"/>
    <p:sldId id="258" r:id="rId7"/>
    <p:sldId id="259" r:id="rId8"/>
    <p:sldId id="262" r:id="rId9"/>
    <p:sldId id="280" r:id="rId10"/>
    <p:sldId id="325" r:id="rId11"/>
    <p:sldId id="324" r:id="rId12"/>
    <p:sldId id="330" r:id="rId14"/>
    <p:sldId id="326" r:id="rId15"/>
    <p:sldId id="338" r:id="rId16"/>
    <p:sldId id="341" r:id="rId17"/>
    <p:sldId id="335" r:id="rId18"/>
    <p:sldId id="327" r:id="rId19"/>
    <p:sldId id="328" r:id="rId20"/>
    <p:sldId id="332" r:id="rId21"/>
    <p:sldId id="366" r:id="rId22"/>
    <p:sldId id="334" r:id="rId23"/>
    <p:sldId id="363" r:id="rId24"/>
    <p:sldId id="285" r:id="rId25"/>
    <p:sldId id="300" r:id="rId26"/>
    <p:sldId id="301" r:id="rId27"/>
    <p:sldId id="302" r:id="rId28"/>
    <p:sldId id="382" r:id="rId29"/>
    <p:sldId id="266" r:id="rId30"/>
    <p:sldId id="282" r:id="rId31"/>
    <p:sldId id="383" r:id="rId32"/>
    <p:sldId id="304" r:id="rId33"/>
    <p:sldId id="342" r:id="rId34"/>
    <p:sldId id="336" r:id="rId35"/>
    <p:sldId id="305" r:id="rId36"/>
    <p:sldId id="343" r:id="rId37"/>
    <p:sldId id="306" r:id="rId38"/>
  </p:sldIdLst>
  <p:sldSz cx="12192000" cy="6858000"/>
  <p:notesSz cx="6858000" cy="9144000"/>
  <p:embeddedFontLst>
    <p:embeddedFont>
      <p:font typeface="Impact" panose="020B0806030902050204" pitchFamily="34" charset="0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黑体" panose="02010609060101010101" charset="-122"/>
      <p:regular r:id="rId44"/>
    </p:embeddedFont>
    <p:embeddedFont>
      <p:font typeface="等线" panose="02010600030101010101" charset="-122"/>
      <p:regular r:id="rId45"/>
    </p:embeddedFont>
    <p:embeddedFont>
      <p:font typeface="等线 Light" panose="02010600030101010101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幼圆" panose="02010509060101010101" pitchFamily="49" charset="-122"/>
      <p:regular r:id="rId51"/>
    </p:embeddedFont>
    <p:embeddedFont>
      <p:font typeface="Arial Rounded MT Bold" panose="020F0704030504030204" pitchFamily="34" charset="0"/>
      <p:regular r:id="rId52"/>
    </p:embeddedFont>
    <p:embeddedFont>
      <p:font typeface="华文楷体" panose="02010600040101010101" pitchFamily="2" charset="-122"/>
      <p:regular r:id="rId53"/>
    </p:embeddedFont>
    <p:embeddedFont>
      <p:font typeface="Agency FB" panose="020B0503020202020204" pitchFamily="34" charset="0"/>
      <p:regular r:id="rId54"/>
      <p:bold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98"/>
    <a:srgbClr val="1D607B"/>
    <a:srgbClr val="A6CFE5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5" autoAdjust="0"/>
    <p:restoredTop sz="94660"/>
  </p:normalViewPr>
  <p:slideViewPr>
    <p:cSldViewPr snapToGrid="0">
      <p:cViewPr>
        <p:scale>
          <a:sx n="75" d="100"/>
          <a:sy n="75" d="100"/>
        </p:scale>
        <p:origin x="1116" y="756"/>
      </p:cViewPr>
      <p:guideLst>
        <p:guide orient="horz" pos="2041"/>
        <p:guide pos="3874"/>
        <p:guide orient="horz" pos="435"/>
        <p:guide orient="horz" pos="3894"/>
        <p:guide pos="472"/>
        <p:guide pos="72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14.fntdata"/><Relationship Id="rId54" Type="http://schemas.openxmlformats.org/officeDocument/2006/relationships/font" Target="fonts/font13.fntdata"/><Relationship Id="rId53" Type="http://schemas.openxmlformats.org/officeDocument/2006/relationships/font" Target="fonts/font12.fntdata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" Target="slides/slide2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contourW="15875"/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3000">
                    <a:schemeClr val="accent6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6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3000">
                    <a:schemeClr val="accent3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2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3000">
                    <a:schemeClr val="accent5"/>
                  </a:gs>
                </a:gsLst>
                <a:lin ang="2700000"/>
              </a:gra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contourW="15875"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>
          <a:lumMod val="85000"/>
        </a:schemeClr>
      </a:solidFill>
      <a:round/>
    </a:ln>
    <a:effectLst>
      <a:outerShdw blurRad="63500" dist="37357" dir="2700000" sx="0" sy="0" rotWithShape="0">
        <a:scrgbClr r="0" g="0" b="0">
          <a:alpha val="0"/>
        </a:scrgb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1494770" y="572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28270370614222684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1445" y="0"/>
            <a:ext cx="2119630" cy="1181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tags" Target="../tags/tag9.xml"/><Relationship Id="rId2" Type="http://schemas.openxmlformats.org/officeDocument/2006/relationships/image" Target="../media/image56.jpeg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96938"/>
            <a:ext cx="7300686" cy="400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D607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8495" y="419100"/>
            <a:ext cx="9608820" cy="216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食品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氨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algn="ctr"/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分布式技术的智能气味感知控制先行者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495" y="2536190"/>
            <a:ext cx="619252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</a:t>
            </a: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道</a:t>
            </a: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：高教主赛道</a:t>
            </a:r>
            <a:endParaRPr lang="zh-CN" altLang="en-US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组别：创意组</a:t>
            </a:r>
            <a:endParaRPr lang="zh-CN" altLang="en-US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项目负责人：刘子霖</a:t>
            </a:r>
            <a:endParaRPr lang="zh-CN" altLang="en-US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团队成员：纪晓龙、李文强、申美玉</a:t>
            </a:r>
            <a:r>
              <a:rPr lang="en-US" altLang="zh-CN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林松、谢永康、黎毅诚、肖林建</a:t>
            </a:r>
            <a:r>
              <a:rPr lang="en-US" altLang="zh-CN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76" y="2119963"/>
            <a:ext cx="49213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学校：南昌理工学院</a:t>
            </a:r>
            <a:endParaRPr lang="zh-CN" altLang="en-US" sz="2400" dirty="0">
              <a:solidFill>
                <a:schemeClr val="tx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39090" y="63817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19"/>
          <p:cNvSpPr/>
          <p:nvPr/>
        </p:nvSpPr>
        <p:spPr>
          <a:xfrm rot="18960000">
            <a:off x="417195" y="285750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 rot="21420000">
            <a:off x="7534275" y="2668270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282703706142226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0" y="-635"/>
            <a:ext cx="2647950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195" y="441960"/>
            <a:ext cx="2218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27E98"/>
                </a:solidFill>
                <a:latin typeface="Impact" panose="020B0806030902050204" pitchFamily="34" charset="0"/>
              </a:rPr>
              <a:t>竞争分析</a:t>
            </a:r>
            <a:endParaRPr lang="zh-CN" altLang="en-US" sz="36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3348990" y="828675"/>
            <a:ext cx="251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和气味王国比较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311265" y="4382135"/>
            <a:ext cx="3844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产品续航高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r>
              <a:rPr lang="zh-CN" altLang="en-US" sz="2000" b="1">
                <a:solidFill>
                  <a:srgbClr val="FF0000"/>
                </a:solidFill>
              </a:rPr>
              <a:t>方便携带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设备应用广泛，用户基数众多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产品通用化，价格便宜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设计紧跟潮流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识别多种气体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产品针对性强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产品识别气体较快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19" name="图片 18" descr="a4fb6711270b48571e27361ea58c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1827530"/>
            <a:ext cx="1685925" cy="26377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96315" y="4382135"/>
            <a:ext cx="4064000" cy="170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/>
              <a:t>产品续航低</a:t>
            </a:r>
            <a:endParaRPr lang="zh-CN" altLang="en-US"/>
          </a:p>
          <a:p>
            <a:r>
              <a:rPr lang="zh-CN" altLang="en-US"/>
              <a:t>设备不易操作</a:t>
            </a:r>
            <a:endParaRPr lang="zh-CN" altLang="en-US"/>
          </a:p>
          <a:p>
            <a:r>
              <a:rPr lang="zh-CN" altLang="en-US"/>
              <a:t>产品辨识度低，价格相对昂贵</a:t>
            </a:r>
            <a:endParaRPr lang="zh-CN" altLang="en-US"/>
          </a:p>
          <a:p>
            <a:r>
              <a:rPr lang="zh-CN" altLang="en-US"/>
              <a:t>产品不具有智能性，只能识别</a:t>
            </a:r>
            <a:r>
              <a:rPr lang="en-US" altLang="zh-CN"/>
              <a:t>6</a:t>
            </a:r>
            <a:r>
              <a:rPr lang="zh-CN" altLang="en-US"/>
              <a:t>种气体</a:t>
            </a:r>
            <a:endParaRPr lang="zh-CN" altLang="en-US"/>
          </a:p>
          <a:p>
            <a:r>
              <a:rPr lang="zh-CN" altLang="en-US"/>
              <a:t>产品针对性不强</a:t>
            </a:r>
            <a:endParaRPr lang="zh-CN" altLang="en-US"/>
          </a:p>
          <a:p>
            <a:r>
              <a:rPr lang="zh-CN" altLang="en-US"/>
              <a:t>产品识别气体速度慢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1" descr="03a188aa0173b4c79a3eaedaebf6f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05" y="541020"/>
            <a:ext cx="3110230" cy="3841115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3340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223000" y="1534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1571" y="3873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315" y="2673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10" name="图片 9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468755"/>
            <a:ext cx="3704590" cy="4242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3" name="图片 1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060" y="803275"/>
            <a:ext cx="2790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pic>
        <p:nvPicPr>
          <p:cNvPr id="6" name="图片 5" descr="155445048264567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1599565"/>
            <a:ext cx="3875405" cy="487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57240" y="529209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智能气味感知与控制系统已经申请专利，申请知识产权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7" b="10861"/>
          <a:stretch>
            <a:fillRect/>
          </a:stretch>
        </p:blipFill>
        <p:spPr>
          <a:xfrm>
            <a:off x="5980139" y="1599295"/>
            <a:ext cx="3816991" cy="30840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28028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4693" y="52464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keyword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pic>
        <p:nvPicPr>
          <p:cNvPr id="14" name="图片 13" descr="微信图片_2023070423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2409190"/>
            <a:ext cx="3660775" cy="2336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56485" y="49447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>
                <a:solidFill>
                  <a:srgbClr val="FF0000"/>
                </a:solidFill>
              </a:rPr>
              <a:t>团队风采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5985" y="1327785"/>
            <a:ext cx="3991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由姚俊教授、赵洪坡高级工程师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带领团队研发智能气味感知与控制系统。</a:t>
            </a:r>
            <a:endParaRPr lang="zh-CN" altLang="en-US" sz="2000">
              <a:solidFill>
                <a:srgbClr val="0070C0"/>
              </a:solidFill>
            </a:endParaRPr>
          </a:p>
        </p:txBody>
      </p:sp>
      <p:pic>
        <p:nvPicPr>
          <p:cNvPr id="17" name="图片 16" descr="微信图片_20230704231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20" y="4944745"/>
            <a:ext cx="3081655" cy="19100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88275" y="5530850"/>
            <a:ext cx="468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南昌理工学院追光鸟科技工作室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20" name="图片 19" descr="166678759748325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20" y="1788160"/>
            <a:ext cx="2855595" cy="26631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45855" y="28555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食堂进行气味检测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2420" y="5429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团队实践</a:t>
            </a:r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6992620" y="1466215"/>
            <a:ext cx="568325" cy="1075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联系 2"/>
          <p:cNvSpPr/>
          <p:nvPr/>
        </p:nvSpPr>
        <p:spPr>
          <a:xfrm>
            <a:off x="7165975" y="853440"/>
            <a:ext cx="1145540" cy="56769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beef</a:t>
            </a:r>
            <a:endParaRPr lang="en-US" altLang="zh-CN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030980" y="215587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片 6" descr="0c1ed64a0894cc45ff8c151d8dce2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1163955"/>
            <a:ext cx="10058400" cy="4530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3805" y="6022340"/>
            <a:ext cx="753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院校支持：研发中学校提供的</a:t>
            </a:r>
            <a:r>
              <a:rPr lang="zh-CN" altLang="en-US">
                <a:solidFill>
                  <a:srgbClr val="FF0000"/>
                </a:solidFill>
              </a:rPr>
              <a:t>研究所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3850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示范引领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 descr="834930358288881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1546860"/>
            <a:ext cx="6149975" cy="3970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4410" y="5650865"/>
            <a:ext cx="1475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示波器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8" name="图片 7" descr="540077751275147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1546225"/>
            <a:ext cx="3168015" cy="3970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49715" y="5678805"/>
            <a:ext cx="1431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</a:rPr>
              <a:t>万用表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52445" y="846455"/>
            <a:ext cx="675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计算机信息工程学科和电子信息工程进行</a:t>
            </a:r>
            <a:r>
              <a:rPr lang="zh-CN" altLang="en-US">
                <a:solidFill>
                  <a:srgbClr val="FF0000"/>
                </a:solidFill>
              </a:rPr>
              <a:t>学科交叉融合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79265"/>
            <a:ext cx="2827020" cy="1461770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28" name="文本框 27"/>
          <p:cNvSpPr txBox="1"/>
          <p:nvPr/>
        </p:nvSpPr>
        <p:spPr>
          <a:xfrm>
            <a:off x="591185" y="2557780"/>
            <a:ext cx="990600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96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sz="96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413385" y="513715"/>
            <a:ext cx="1146810" cy="2241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45440" y="859790"/>
            <a:ext cx="1102360" cy="1974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6480" y="1195070"/>
            <a:ext cx="6227445" cy="4966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rgbClr val="FF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8510"/>
            <a:ext cx="391350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44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0265" y="1504950"/>
            <a:ext cx="105600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气味</a:t>
            </a:r>
            <a:endParaRPr lang="zh-CN" altLang="en-US" sz="2800"/>
          </a:p>
        </p:txBody>
      </p:sp>
      <p:cxnSp>
        <p:nvCxnSpPr>
          <p:cNvPr id="8" name="直接箭头连接符 7"/>
          <p:cNvCxnSpPr>
            <a:stCxn id="6" idx="2"/>
            <a:endCxn id="15" idx="0"/>
          </p:cNvCxnSpPr>
          <p:nvPr/>
        </p:nvCxnSpPr>
        <p:spPr>
          <a:xfrm>
            <a:off x="5188585" y="1870075"/>
            <a:ext cx="9525" cy="5149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91965" y="2385060"/>
            <a:ext cx="1812290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设备转化</a:t>
            </a:r>
            <a:endParaRPr lang="zh-CN" altLang="en-US" sz="2800"/>
          </a:p>
        </p:txBody>
      </p:sp>
      <p:cxnSp>
        <p:nvCxnSpPr>
          <p:cNvPr id="16" name="直接箭头连接符 15"/>
          <p:cNvCxnSpPr>
            <a:stCxn id="15" idx="2"/>
            <a:endCxn id="17" idx="0"/>
          </p:cNvCxnSpPr>
          <p:nvPr/>
        </p:nvCxnSpPr>
        <p:spPr>
          <a:xfrm>
            <a:off x="5198110" y="2750185"/>
            <a:ext cx="5715" cy="6546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3805" y="3404870"/>
            <a:ext cx="5400040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 </a:t>
            </a:r>
            <a:r>
              <a:rPr lang="zh-CN" altLang="en-US" sz="2800"/>
              <a:t>系统控制（平台可视化智能控制）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203825" y="3838575"/>
            <a:ext cx="3175" cy="4089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60165" y="4178935"/>
            <a:ext cx="313499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气味实时原样输出</a:t>
            </a:r>
            <a:r>
              <a:rPr lang="en-US" altLang="zh-CN" sz="2800"/>
              <a:t>     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2863850" y="5198745"/>
            <a:ext cx="469709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</a:t>
            </a:r>
            <a:r>
              <a:rPr lang="zh-CN" altLang="en-US" sz="2800"/>
              <a:t>不同用户根据需求场景应用</a:t>
            </a:r>
            <a:endParaRPr lang="zh-CN" altLang="en-US" sz="280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212080" y="4613275"/>
            <a:ext cx="1270" cy="5816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78890" y="4972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项目最终做成的程度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7088505" y="3936365"/>
            <a:ext cx="10795" cy="12585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81215" y="42830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DIY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3790" y="66865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推广方式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8220" y="1418590"/>
            <a:ext cx="151765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试点推广：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477664" y="1464637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1588" y="1864747"/>
            <a:ext cx="300990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sz="2000" dirty="0">
                <a:solidFill>
                  <a:srgbClr val="FF0000"/>
                </a:solidFill>
              </a:rPr>
              <a:t>学校食堂，小吃街，夜市</a:t>
            </a:r>
            <a:r>
              <a:rPr lang="zh-CN" altLang="en-US" dirty="0"/>
              <a:t>等相关部门联系，提供免费合作，提升用户对产品的信任</a:t>
            </a:r>
            <a:r>
              <a:rPr lang="zh-CN" altLang="en-US" dirty="0">
                <a:solidFill>
                  <a:schemeClr val="tx1"/>
                </a:solidFill>
              </a:rPr>
              <a:t>，取得合作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477663" y="4377213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45563" y="4320892"/>
            <a:ext cx="1980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口碑传播推广：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664" y="4923123"/>
            <a:ext cx="39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南昌理工学院</a:t>
            </a:r>
            <a:r>
              <a:rPr lang="zh-CN" altLang="en-US" dirty="0"/>
              <a:t>实验并安装产品的样品，通过一系列</a:t>
            </a:r>
            <a:r>
              <a:rPr lang="zh-CN" altLang="en-US" dirty="0">
                <a:solidFill>
                  <a:srgbClr val="FF0000"/>
                </a:solidFill>
              </a:rPr>
              <a:t>产品体验</a:t>
            </a:r>
            <a:r>
              <a:rPr lang="zh-CN" altLang="en-US" dirty="0"/>
              <a:t>好评打开市场，将产品</a:t>
            </a:r>
            <a:r>
              <a:rPr lang="zh-CN" altLang="en-US" dirty="0">
                <a:solidFill>
                  <a:srgbClr val="FF0000"/>
                </a:solidFill>
              </a:rPr>
              <a:t>推广至食品行业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789450" y="155189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等腰三角形 17"/>
          <p:cNvSpPr/>
          <p:nvPr/>
        </p:nvSpPr>
        <p:spPr>
          <a:xfrm>
            <a:off x="8789449" y="423347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341653" y="1534767"/>
            <a:ext cx="1446414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宣传推广：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5240" y="2008330"/>
            <a:ext cx="3175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通过各种渠道进行宣传提高传感器的</a:t>
            </a:r>
            <a:r>
              <a:rPr lang="zh-CN" altLang="en-US" dirty="0">
                <a:solidFill>
                  <a:srgbClr val="FF0000"/>
                </a:solidFill>
              </a:rPr>
              <a:t>知名度和认知度</a:t>
            </a:r>
            <a:r>
              <a:rPr lang="zh-CN" altLang="en-US" dirty="0"/>
              <a:t>。可以通过</a:t>
            </a:r>
            <a:r>
              <a:rPr lang="zh-CN" altLang="en-US" dirty="0">
                <a:solidFill>
                  <a:srgbClr val="FF0000"/>
                </a:solidFill>
              </a:rPr>
              <a:t>媒体报道、行业刊物、社交媒体</a:t>
            </a:r>
            <a:r>
              <a:rPr lang="zh-CN" altLang="en-US" dirty="0"/>
              <a:t>等方式发布新闻和文章，介绍产品的</a:t>
            </a:r>
            <a:r>
              <a:rPr lang="zh-CN" altLang="en-US" dirty="0">
                <a:solidFill>
                  <a:srgbClr val="FF0000"/>
                </a:solidFill>
              </a:rPr>
              <a:t>创新和实用性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28293" y="4177158"/>
            <a:ext cx="19800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合作伙伴推广：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487" y="4577268"/>
            <a:ext cx="3374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食品安全监测机构、食品加工企业、食品检测实验室</a:t>
            </a:r>
            <a:r>
              <a:rPr lang="zh-CN" altLang="en-US" dirty="0"/>
              <a:t>建立合作关系。通过合作伙伴的</a:t>
            </a:r>
            <a:r>
              <a:rPr lang="zh-CN" altLang="en-US" dirty="0">
                <a:solidFill>
                  <a:srgbClr val="FF0000"/>
                </a:solidFill>
              </a:rPr>
              <a:t>推荐和引荐</a:t>
            </a:r>
            <a:r>
              <a:rPr lang="zh-CN" altLang="en-US" dirty="0"/>
              <a:t>，将产品推广给他们的客户。可以提供合作伙伴</a:t>
            </a:r>
            <a:r>
              <a:rPr lang="zh-CN" altLang="en-US" dirty="0">
                <a:solidFill>
                  <a:srgbClr val="FF0000"/>
                </a:solidFill>
              </a:rPr>
              <a:t>优惠政策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484" y="2456390"/>
            <a:ext cx="2833603" cy="195257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rcRect b="23918"/>
          <a:stretch>
            <a:fillRect/>
          </a:stretch>
        </p:blipFill>
        <p:spPr>
          <a:xfrm>
            <a:off x="3401695" y="443865"/>
            <a:ext cx="3234055" cy="13957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002280"/>
            <a:ext cx="2668270" cy="16624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69" y="4791681"/>
            <a:ext cx="2580255" cy="1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91315" y="309846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90106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125349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535" y="1332351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盈利模式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25" y="4403090"/>
            <a:ext cx="264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租凭产品，长期收入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1530" y="4432935"/>
            <a:ext cx="26365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销售产品，固定收入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10800000" flipV="1">
            <a:off x="6006465" y="4478655"/>
            <a:ext cx="250444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技术项目，服务收入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1189" y="4432618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数据库项目，研究收入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35533" y="3779513"/>
            <a:ext cx="10625737" cy="28503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00088" y="5051290"/>
            <a:ext cx="2188267" cy="1667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将产品租给学校食堂，食品工厂，等赚取收入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351484" y="5082944"/>
            <a:ext cx="2188267" cy="1682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通过电商，实体，网络直播等销售渠道销售，是主要收入来源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6073683" y="5082944"/>
            <a:ext cx="2138474" cy="1667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对产品的升级，售后等进行合理化的收费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828942" y="4957654"/>
            <a:ext cx="2159566" cy="1807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通过产品所检测到的数据，提供给个人机构，政府等，获得资金收入，用于产品的研发与技术革新</a:t>
            </a:r>
            <a:endParaRPr lang="zh-CN" altLang="en-US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8" y="1069975"/>
            <a:ext cx="3042557" cy="26944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75" y="1949077"/>
            <a:ext cx="1678227" cy="18660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98" y="1087964"/>
            <a:ext cx="3152859" cy="26764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45" y="1418905"/>
            <a:ext cx="2159787" cy="231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35" name="矩形: 圆角 1"/>
          <p:cNvSpPr/>
          <p:nvPr/>
        </p:nvSpPr>
        <p:spPr>
          <a:xfrm>
            <a:off x="9253944" y="1628502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产品销售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4"/>
          <p:cNvSpPr/>
          <p:nvPr/>
        </p:nvSpPr>
        <p:spPr>
          <a:xfrm>
            <a:off x="9253942" y="3009901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产品租凭</a:t>
            </a:r>
            <a:endParaRPr lang="zh-CN" altLang="en-US" dirty="0"/>
          </a:p>
        </p:txBody>
      </p:sp>
      <p:sp>
        <p:nvSpPr>
          <p:cNvPr id="37" name="矩形: 圆角 5"/>
          <p:cNvSpPr/>
          <p:nvPr/>
        </p:nvSpPr>
        <p:spPr>
          <a:xfrm>
            <a:off x="9253942" y="5490753"/>
            <a:ext cx="1377043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技术指导</a:t>
            </a:r>
            <a:endParaRPr lang="zh-CN" altLang="en-US" dirty="0"/>
          </a:p>
        </p:txBody>
      </p:sp>
      <p:sp>
        <p:nvSpPr>
          <p:cNvPr id="38" name="矩形: 圆角 6"/>
          <p:cNvSpPr/>
          <p:nvPr/>
        </p:nvSpPr>
        <p:spPr>
          <a:xfrm>
            <a:off x="9253942" y="4250327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数据服务</a:t>
            </a:r>
            <a:endParaRPr lang="zh-CN" altLang="en-US" dirty="0"/>
          </a:p>
        </p:txBody>
      </p:sp>
      <p:sp>
        <p:nvSpPr>
          <p:cNvPr id="39" name="箭头: 圆角右 21"/>
          <p:cNvSpPr/>
          <p:nvPr/>
        </p:nvSpPr>
        <p:spPr>
          <a:xfrm>
            <a:off x="6031920" y="1950420"/>
            <a:ext cx="3222022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圆角右 22"/>
          <p:cNvSpPr/>
          <p:nvPr/>
        </p:nvSpPr>
        <p:spPr>
          <a:xfrm flipV="1">
            <a:off x="6096000" y="4963275"/>
            <a:ext cx="3248297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燕尾形 24"/>
          <p:cNvSpPr/>
          <p:nvPr/>
        </p:nvSpPr>
        <p:spPr>
          <a:xfrm>
            <a:off x="6515606" y="4557631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箭头: 燕尾形 25"/>
          <p:cNvSpPr/>
          <p:nvPr/>
        </p:nvSpPr>
        <p:spPr>
          <a:xfrm>
            <a:off x="6436074" y="3268157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箭头: 左 26"/>
          <p:cNvSpPr/>
          <p:nvPr/>
        </p:nvSpPr>
        <p:spPr>
          <a:xfrm>
            <a:off x="3458537" y="3510473"/>
            <a:ext cx="1715589" cy="484632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箭头: 右 27"/>
          <p:cNvSpPr/>
          <p:nvPr/>
        </p:nvSpPr>
        <p:spPr>
          <a:xfrm>
            <a:off x="3498303" y="4115717"/>
            <a:ext cx="1715589" cy="4846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91841" y="3131106"/>
            <a:ext cx="137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采购，装配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94858" y="4600349"/>
            <a:ext cx="137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优质产品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7" name="矩形: 圆角 30"/>
          <p:cNvSpPr/>
          <p:nvPr/>
        </p:nvSpPr>
        <p:spPr>
          <a:xfrm>
            <a:off x="1228725" y="3492500"/>
            <a:ext cx="2105025" cy="298005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solidFill>
                  <a:srgbClr val="F2F2F2"/>
                </a:solidFill>
              </a:rPr>
              <a:t>生产工厂</a:t>
            </a:r>
            <a:endParaRPr lang="zh-CN" altLang="en-US" sz="3200" dirty="0">
              <a:solidFill>
                <a:srgbClr val="F2F2F2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985" y="3359150"/>
            <a:ext cx="1196340" cy="1515745"/>
          </a:xfrm>
          <a:prstGeom prst="rect">
            <a:avLst/>
          </a:prstGeom>
        </p:spPr>
      </p:pic>
      <p:sp>
        <p:nvSpPr>
          <p:cNvPr id="50" name="箭头: 下 47"/>
          <p:cNvSpPr/>
          <p:nvPr/>
        </p:nvSpPr>
        <p:spPr>
          <a:xfrm>
            <a:off x="2164922" y="2080591"/>
            <a:ext cx="484632" cy="1284274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815684" y="2105418"/>
            <a:ext cx="45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49703" y="2137390"/>
            <a:ext cx="109449" cy="120722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品质监督</a:t>
            </a:r>
            <a:endParaRPr lang="zh-CN" altLang="en-US" dirty="0">
              <a:solidFill>
                <a:srgbClr val="DD46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0"/>
          <p:cNvSpPr/>
          <p:nvPr/>
        </p:nvSpPr>
        <p:spPr>
          <a:xfrm>
            <a:off x="1587772" y="1230326"/>
            <a:ext cx="1853258" cy="8141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追光鸟科技</a:t>
            </a:r>
            <a:endParaRPr lang="zh-CN" altLang="en-US" dirty="0"/>
          </a:p>
        </p:txBody>
      </p:sp>
      <p:sp>
        <p:nvSpPr>
          <p:cNvPr id="54" name="矩形: 圆角 51"/>
          <p:cNvSpPr/>
          <p:nvPr/>
        </p:nvSpPr>
        <p:spPr>
          <a:xfrm>
            <a:off x="10711543" y="161778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优质售后</a:t>
            </a:r>
            <a:endParaRPr lang="zh-CN" altLang="en-US" dirty="0"/>
          </a:p>
        </p:txBody>
      </p:sp>
      <p:sp>
        <p:nvSpPr>
          <p:cNvPr id="55" name="矩形: 圆角 52"/>
          <p:cNvSpPr/>
          <p:nvPr/>
        </p:nvSpPr>
        <p:spPr>
          <a:xfrm>
            <a:off x="10786169" y="5490453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专业人员</a:t>
            </a:r>
            <a:endParaRPr lang="zh-CN" altLang="en-US" dirty="0"/>
          </a:p>
        </p:txBody>
      </p:sp>
      <p:sp>
        <p:nvSpPr>
          <p:cNvPr id="56" name="矩形: 圆角 53"/>
          <p:cNvSpPr/>
          <p:nvPr/>
        </p:nvSpPr>
        <p:spPr>
          <a:xfrm>
            <a:off x="10795573" y="292982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诚信保障</a:t>
            </a:r>
            <a:endParaRPr lang="zh-CN" altLang="en-US" dirty="0"/>
          </a:p>
        </p:txBody>
      </p:sp>
      <p:sp>
        <p:nvSpPr>
          <p:cNvPr id="57" name="矩形: 圆角 55"/>
          <p:cNvSpPr/>
          <p:nvPr/>
        </p:nvSpPr>
        <p:spPr>
          <a:xfrm>
            <a:off x="10847825" y="4224150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精准正确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763905" y="48133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0605" y="1440815"/>
            <a:ext cx="1423670" cy="796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智能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82750" y="5170805"/>
            <a:ext cx="811085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分布式技术的智能气味感知控制</a:t>
            </a:r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是一套系统设备，商家在线下可以通过这个设备实时上传气味数据到互联网，使消费者能通过该设备来输出气味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。</a:t>
            </a:r>
            <a:endParaRPr lang="zh-CN" altLang="en-US" sz="2800" dirty="0">
              <a:solidFill>
                <a:srgbClr val="FF0000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9725" y="3356610"/>
            <a:ext cx="127317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体验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9725" y="1450340"/>
            <a:ext cx="1273175" cy="775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便捷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7595" y="3356610"/>
            <a:ext cx="134810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真实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615" y="23361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智能气味控制系统给人们带来了更多的舒适，通过手机等设备传输显示信息。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94905" y="233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方便用户再通过如点外卖等方式购买食物时，简单的操作而获得气味信息。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2615" y="42779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智能气味控制系统提供更加真实的视、听、嗅感知体验，满足人们需求。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4905" y="4248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用户通过智能气味感知系统实现了对气味的可控呈现，将气味体验与智能设备相结合。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66615" y="1674495"/>
            <a:ext cx="2567940" cy="4891405"/>
            <a:chOff x="1160" y="2385"/>
            <a:chExt cx="3195" cy="5865"/>
          </a:xfrm>
        </p:grpSpPr>
        <p:sp>
          <p:nvSpPr>
            <p:cNvPr id="30" name="椭圆 29"/>
            <p:cNvSpPr/>
            <p:nvPr/>
          </p:nvSpPr>
          <p:spPr>
            <a:xfrm>
              <a:off x="1563" y="2788"/>
              <a:ext cx="2389" cy="2389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835" y="3060"/>
              <a:ext cx="1846" cy="1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60" y="2385"/>
              <a:ext cx="3195" cy="3195"/>
            </a:xfrm>
            <a:prstGeom prst="ellipse">
              <a:avLst/>
            </a:prstGeom>
            <a:noFill/>
            <a:ln w="508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642" y="5472"/>
              <a:ext cx="231" cy="231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Content Placeholder 2"/>
            <p:cNvSpPr txBox="1"/>
            <p:nvPr/>
          </p:nvSpPr>
          <p:spPr bwMode="auto">
            <a:xfrm>
              <a:off x="1410" y="7172"/>
              <a:ext cx="254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96" name="图片 15" descr="C:\Users\Administrator\Desktop\网址.svg网址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348" y="3573"/>
              <a:ext cx="819" cy="819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028315" y="26924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14375" y="269240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项目概述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12197" y="1611721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初期</a:t>
            </a:r>
            <a:endParaRPr lang="zh-CN" altLang="en-US" dirty="0"/>
          </a:p>
        </p:txBody>
      </p:sp>
      <p:sp>
        <p:nvSpPr>
          <p:cNvPr id="4" name="矩形: 圆角 8"/>
          <p:cNvSpPr/>
          <p:nvPr/>
        </p:nvSpPr>
        <p:spPr>
          <a:xfrm>
            <a:off x="5037908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发展过渡期</a:t>
            </a:r>
            <a:endParaRPr lang="zh-CN" altLang="en-US" dirty="0"/>
          </a:p>
        </p:txBody>
      </p:sp>
      <p:sp>
        <p:nvSpPr>
          <p:cNvPr id="5" name="矩形: 圆角 9"/>
          <p:cNvSpPr/>
          <p:nvPr/>
        </p:nvSpPr>
        <p:spPr>
          <a:xfrm>
            <a:off x="9452501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稳定阶段</a:t>
            </a:r>
            <a:endParaRPr lang="zh-CN" altLang="en-US" dirty="0"/>
          </a:p>
        </p:txBody>
      </p:sp>
      <p:sp>
        <p:nvSpPr>
          <p:cNvPr id="7" name="箭头: 下 11"/>
          <p:cNvSpPr/>
          <p:nvPr/>
        </p:nvSpPr>
        <p:spPr>
          <a:xfrm>
            <a:off x="1371218" y="258299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2456180" y="1826260"/>
            <a:ext cx="2581275" cy="4845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3"/>
          <p:cNvSpPr/>
          <p:nvPr/>
        </p:nvSpPr>
        <p:spPr>
          <a:xfrm>
            <a:off x="6727371" y="1825970"/>
            <a:ext cx="2733838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5105" y="3618230"/>
            <a:ext cx="3106420" cy="26993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用自有资金，政府支持，众筹平台</a:t>
            </a:r>
            <a:r>
              <a:rPr lang="zh-CN" altLang="en-US" sz="20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，度过早期的产品研发与技术等所需资金，为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未来发展做准备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18" name="箭头: 下 17"/>
          <p:cNvSpPr/>
          <p:nvPr/>
        </p:nvSpPr>
        <p:spPr>
          <a:xfrm>
            <a:off x="5611368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/>
          <p:cNvSpPr/>
          <p:nvPr/>
        </p:nvSpPr>
        <p:spPr>
          <a:xfrm>
            <a:off x="10050562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39565" y="3500755"/>
            <a:ext cx="3420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天使投资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，愿意为项目提供初期的资金支持和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战略指导。贷款和信用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，可以提供项目所需的流动资金和运营资金，并且通常具有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更低的融资成本。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519160" y="3458845"/>
            <a:ext cx="3547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风险投资，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在项目发展到一定规模并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证明了商业模式和市场潜力后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，可以寻找风险投资机构进行融资。可以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提供更大规模的融资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，并帮助企业进行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战略发展和市场拓展。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57980" y="363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34571" y="3746348"/>
            <a:ext cx="55961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  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研发、购买设备、技术改造、扩大团队建设、市场营销。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l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融资策略：天使投资、政府补助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①天使投资：由于团队的深厚研发成功经验，获得了投资人的认同；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②为了鼓励创新创业，政府出台了一些减税优惠政策。政府还为创新创业提供了财政支持。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2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融资资金的用途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2" name="图表 11" descr="7b0a202020202263686172745265734964223a20223230343735393537220a7d0a"/>
          <p:cNvGraphicFramePr/>
          <p:nvPr/>
        </p:nvGraphicFramePr>
        <p:xfrm>
          <a:off x="6325235" y="2598420"/>
          <a:ext cx="5239385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051040" y="3329305"/>
            <a:ext cx="991870" cy="66675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05345" y="3421380"/>
            <a:ext cx="83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纪晓龙、申美玉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9214485" y="2447290"/>
            <a:ext cx="1008380" cy="6883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448165" y="2475230"/>
            <a:ext cx="666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天使投资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14915" y="2597785"/>
            <a:ext cx="61912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8090535" y="1731010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72780" y="1849755"/>
            <a:ext cx="1174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谢永康，黎毅诚，李文强，林松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2" name="图片 1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9865" y="-10160"/>
            <a:ext cx="1950720" cy="1094740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10222865" y="3329305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07345" y="3689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刘子霖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27" name="表格 26"/>
          <p:cNvGraphicFramePr/>
          <p:nvPr>
            <p:custDataLst>
              <p:tags r:id="rId2"/>
            </p:custDataLst>
          </p:nvPr>
        </p:nvGraphicFramePr>
        <p:xfrm>
          <a:off x="1828800" y="1992630"/>
          <a:ext cx="8532495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估算金额（单位：万元）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占比例（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所需要的资金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自筹资金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大学生产业贷款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政府补助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风险投资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IconShape"/>
          <p:cNvSpPr/>
          <p:nvPr/>
        </p:nvSpPr>
        <p:spPr bwMode="auto">
          <a:xfrm>
            <a:off x="889635" y="1284605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758" y="1170772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17220" y="63627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19"/>
          <p:cNvSpPr/>
          <p:nvPr/>
        </p:nvSpPr>
        <p:spPr>
          <a:xfrm rot="18960000">
            <a:off x="321310" y="1898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财务预算表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6" name="IconShape"/>
          <p:cNvSpPr/>
          <p:nvPr/>
        </p:nvSpPr>
        <p:spPr bwMode="auto">
          <a:xfrm>
            <a:off x="1366520" y="38227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1965" y="1011555"/>
          <a:ext cx="11578590" cy="528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（万元</a:t>
                      </a:r>
                      <a:r>
                        <a:rPr lang="en-US" altLang="zh-CN" sz="1800" b="1" dirty="0">
                          <a:effectLst/>
                          <a:sym typeface="+mn-ea"/>
                        </a:rPr>
                        <a:t>/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年）</a:t>
                      </a:r>
                      <a:endParaRPr lang="zh-CN" altLang="en-US" sz="1800" b="1" u="none" strike="noStrike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今年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第二年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2025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2026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2027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24840" y="7232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279400" y="30035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1710" y="382270"/>
            <a:ext cx="5012690" cy="519430"/>
            <a:chOff x="5546" y="928"/>
            <a:chExt cx="7894" cy="81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928"/>
              <a:ext cx="4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4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五年的利润预算表</a:t>
              </a:r>
              <a:endParaRPr lang="zh-CN" altLang="en-US" sz="24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5120" y="3728085"/>
            <a:ext cx="2418080" cy="1266825"/>
            <a:chOff x="-3037" y="7325"/>
            <a:chExt cx="3808" cy="1995"/>
          </a:xfrm>
        </p:grpSpPr>
        <p:sp>
          <p:nvSpPr>
            <p:cNvPr id="14" name="Content Placeholder 2"/>
            <p:cNvSpPr txBox="1"/>
            <p:nvPr/>
          </p:nvSpPr>
          <p:spPr bwMode="auto">
            <a:xfrm>
              <a:off x="-2608" y="8060"/>
              <a:ext cx="3211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计算机科学与技术专业，负责管理各部门之间协调工作，负责财务工作和组织领导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。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-3037" y="7325"/>
              <a:ext cx="38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项目负责人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刘子霖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pic>
        <p:nvPicPr>
          <p:cNvPr id="9" name="图片 8" descr="微信图片_202307042306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300" y="1183640"/>
            <a:ext cx="1569720" cy="2214880"/>
          </a:xfrm>
          <a:prstGeom prst="rect">
            <a:avLst/>
          </a:prstGeom>
        </p:spPr>
      </p:pic>
      <p:pic>
        <p:nvPicPr>
          <p:cNvPr id="10" name="图片 9" descr="50316115871292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690245"/>
            <a:ext cx="3026410" cy="4486275"/>
          </a:xfrm>
          <a:prstGeom prst="rect">
            <a:avLst/>
          </a:prstGeom>
        </p:spPr>
      </p:pic>
      <p:pic>
        <p:nvPicPr>
          <p:cNvPr id="51" name="图片 50" descr="微信图片_202307042308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80" y="1311275"/>
            <a:ext cx="1455420" cy="1959610"/>
          </a:xfrm>
          <a:prstGeom prst="rect">
            <a:avLst/>
          </a:prstGeom>
        </p:spPr>
      </p:pic>
      <p:sp>
        <p:nvSpPr>
          <p:cNvPr id="26" name="Content Placeholder 2"/>
          <p:cNvSpPr txBox="1"/>
          <p:nvPr/>
        </p:nvSpPr>
        <p:spPr bwMode="auto">
          <a:xfrm>
            <a:off x="5787073" y="3865245"/>
            <a:ext cx="2006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计算机科学与技术专业，主要负责单片机技术来检测气体工作，和保障各部门工作运行。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81993" y="33985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运营总监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——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纪晓龙</a:t>
            </a:r>
            <a:endParaRPr lang="zh-CN" alt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2" name="图片 1" descr="4bdb80a2589e07c31f56b89493078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130" y="1183640"/>
            <a:ext cx="290830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980" y="168275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6149781" y="-860442"/>
            <a:ext cx="361703" cy="2455563"/>
            <a:chOff x="9903" y="-30607"/>
            <a:chExt cx="5850" cy="39706"/>
          </a:xfrm>
        </p:grpSpPr>
        <p:sp>
          <p:nvSpPr>
            <p:cNvPr id="20" name="等腰三角形 19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28445" y="2631440"/>
            <a:ext cx="1713865" cy="1764665"/>
            <a:chOff x="2413" y="7309"/>
            <a:chExt cx="2699" cy="2779"/>
          </a:xfrm>
        </p:grpSpPr>
        <p:sp>
          <p:nvSpPr>
            <p:cNvPr id="31" name="Content Placeholder 2"/>
            <p:cNvSpPr txBox="1"/>
            <p:nvPr/>
          </p:nvSpPr>
          <p:spPr bwMode="auto">
            <a:xfrm>
              <a:off x="2413" y="8828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数据科学与大数据技术专业，负责新产品的研发与制作，负责研发管理。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78" y="7309"/>
              <a:ext cx="4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475923" y="3228340"/>
            <a:ext cx="1783080" cy="1061720"/>
            <a:chOff x="2195" y="7398"/>
            <a:chExt cx="2808" cy="1672"/>
          </a:xfrm>
        </p:grpSpPr>
        <p:sp>
          <p:nvSpPr>
            <p:cNvPr id="46" name="Content Placeholder 2"/>
            <p:cNvSpPr txBox="1"/>
            <p:nvPr/>
          </p:nvSpPr>
          <p:spPr bwMode="auto">
            <a:xfrm>
              <a:off x="221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95" y="7398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1212215" y="94488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357245" y="93535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269865" y="102298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 descr="微信图片_202307042306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935355"/>
            <a:ext cx="1555115" cy="1985645"/>
          </a:xfrm>
          <a:prstGeom prst="rect">
            <a:avLst/>
          </a:prstGeom>
        </p:spPr>
      </p:pic>
      <p:pic>
        <p:nvPicPr>
          <p:cNvPr id="53" name="图片 52" descr="微信图片_20230704230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5" y="935355"/>
            <a:ext cx="1570355" cy="1987550"/>
          </a:xfrm>
          <a:prstGeom prst="rect">
            <a:avLst/>
          </a:prstGeom>
        </p:spPr>
      </p:pic>
      <p:pic>
        <p:nvPicPr>
          <p:cNvPr id="54" name="图片 53" descr="微信图片_202307042306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944880"/>
            <a:ext cx="1571625" cy="1986915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7353300" y="98361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414145" y="3223895"/>
            <a:ext cx="2187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研发负责人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黎毅诚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30270" y="3222625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472180" y="3548380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59" name="图片 58" descr="9d2e6066581644c5d46f029c31bdf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970" y="983615"/>
            <a:ext cx="1486535" cy="1985645"/>
          </a:xfrm>
          <a:prstGeom prst="rect">
            <a:avLst/>
          </a:prstGeom>
        </p:spPr>
      </p:pic>
      <p:pic>
        <p:nvPicPr>
          <p:cNvPr id="60" name="图片 59" descr="638d84d32c29390dd36fb3fe7d36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435" y="1022985"/>
            <a:ext cx="1640205" cy="1946910"/>
          </a:xfrm>
          <a:prstGeom prst="rect">
            <a:avLst/>
          </a:prstGeom>
        </p:spPr>
      </p:pic>
      <p:cxnSp>
        <p:nvCxnSpPr>
          <p:cNvPr id="61" name="直接连接符 60"/>
          <p:cNvCxnSpPr/>
          <p:nvPr/>
        </p:nvCxnSpPr>
        <p:spPr>
          <a:xfrm>
            <a:off x="9140825" y="98361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353300" y="3596005"/>
            <a:ext cx="1831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计算机科学与技术专业，负责产品的单片机工作，使其智能性，灵敏性更高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7436485" y="32410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技术总监</a:t>
            </a:r>
            <a:r>
              <a:rPr lang="en-US" altLang="zh-CN" sz="1400"/>
              <a:t>——</a:t>
            </a:r>
            <a:r>
              <a:rPr lang="zh-CN" altLang="en-US" sz="1400"/>
              <a:t>李文强</a:t>
            </a:r>
            <a:endParaRPr lang="zh-CN" altLang="en-US" sz="1400"/>
          </a:p>
        </p:txBody>
      </p:sp>
      <p:sp>
        <p:nvSpPr>
          <p:cNvPr id="64" name="文本框 63"/>
          <p:cNvSpPr txBox="1"/>
          <p:nvPr/>
        </p:nvSpPr>
        <p:spPr>
          <a:xfrm>
            <a:off x="9238615" y="32340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研发负责人</a:t>
            </a:r>
            <a:r>
              <a:rPr lang="en-US" altLang="zh-CN" sz="1400"/>
              <a:t>——</a:t>
            </a:r>
            <a:r>
              <a:rPr lang="zh-CN" altLang="en-US" sz="1400"/>
              <a:t>林松</a:t>
            </a:r>
            <a:endParaRPr lang="zh-CN" altLang="en-US" sz="1400"/>
          </a:p>
        </p:txBody>
      </p:sp>
      <p:sp>
        <p:nvSpPr>
          <p:cNvPr id="65" name="文本框 64"/>
          <p:cNvSpPr txBox="1"/>
          <p:nvPr/>
        </p:nvSpPr>
        <p:spPr>
          <a:xfrm>
            <a:off x="9208770" y="3615055"/>
            <a:ext cx="1751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软件工程专业，负责产品的网页和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APP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制作，使其智能性，灵敏性更高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6415" y="3108960"/>
            <a:ext cx="168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1270615" y="93535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834934" y="4159112"/>
            <a:ext cx="2593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姚俊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89415" y="886460"/>
            <a:ext cx="283591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曾获江西省机器人及人工智能大赛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省一等奖，国奖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；参与第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届国际先进机器人及仿真技术大赛获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国家三等奖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《互联网金融与支付》课程建设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；主持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科学技术课堂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NFC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移动支付在智能手机中的应用与前景分析》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；在激光杂志发表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北大中文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《数据挖掘的热红外成像人脸识别研究》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校内指导</a:t>
            </a:r>
            <a:endParaRPr lang="zh-CN" altLang="en-US" sz="3200"/>
          </a:p>
        </p:txBody>
      </p:sp>
      <p:pic>
        <p:nvPicPr>
          <p:cNvPr id="2" name="图片 1" descr="微信图片_20230704230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268095"/>
            <a:ext cx="1934210" cy="2689225"/>
          </a:xfrm>
          <a:prstGeom prst="rect">
            <a:avLst/>
          </a:prstGeom>
        </p:spPr>
      </p:pic>
      <p:pic>
        <p:nvPicPr>
          <p:cNvPr id="3" name="图片 2" descr="微信图片_20230704230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1384300"/>
            <a:ext cx="1878965" cy="2580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赵洪坡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9660" y="4621530"/>
            <a:ext cx="3768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高级工程师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高级项目管理师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 b="1" spc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为本项目提供软件技术支持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665" y="4621530"/>
            <a:ext cx="34550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人工智能学科带头人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spc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为本项目提供硬件技术支持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385" y="1125855"/>
            <a:ext cx="4064000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江西省教育厅重大研发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计划课题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《软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射线在人体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病理检测仪中的应用研究》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江西省教育教学规划课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题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《基于校企合作的应用型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本科生就业核心竞争力研究》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江西省教改课题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校企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合作背景下《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EDA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技术》课程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教学改革研究；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发表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SCI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Detection and analy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-sis of human cells based on artificial neural network;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94435" y="5328285"/>
            <a:ext cx="1694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b="1" spc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04620" y="4061460"/>
            <a:ext cx="1204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宁凡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2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校外指导</a:t>
            </a:r>
            <a:endParaRPr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胡怀胜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80225" y="4659630"/>
            <a:ext cx="2719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苏州博古特智造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有限公司业务经理</a:t>
            </a:r>
            <a:r>
              <a:rPr lang="zh-CN" altLang="en-US" sz="2000" b="1" spc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为本项目提供组装技术指导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6" name="图片 15" descr="282703706142226848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  <p:pic>
        <p:nvPicPr>
          <p:cNvPr id="17" name="图片 16" descr="312431725800731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125855"/>
            <a:ext cx="2209800" cy="293560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8" name="文本框 17"/>
          <p:cNvSpPr txBox="1"/>
          <p:nvPr/>
        </p:nvSpPr>
        <p:spPr>
          <a:xfrm>
            <a:off x="613410" y="4612005"/>
            <a:ext cx="3268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西安电子科技大学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通信工程专业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66040" y="5309235"/>
            <a:ext cx="44392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陕西华云防雷技术有限公司副总经理</a:t>
            </a:r>
            <a:r>
              <a:rPr lang="zh-CN" altLang="en-US" sz="2000" b="1" spc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为本项目提供实践指导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47770" y="953770"/>
            <a:ext cx="3285490" cy="573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研究方向是雷电防御。评选为“气象服务先进个人”、“专业气象服务先进个人”等荣誉。撰写</a:t>
            </a:r>
            <a:r>
              <a:rPr lang="zh-CN" altLang="en-US">
                <a:solidFill>
                  <a:srgbClr val="FF0000"/>
                </a:solidFill>
              </a:rPr>
              <a:t>《西安市加油站防雷现状分析》、《陕西省雷电灾害特征分析》、</a:t>
            </a:r>
            <a:r>
              <a:rPr lang="zh-CN" altLang="en-US"/>
              <a:t>等</a:t>
            </a:r>
            <a:r>
              <a:rPr lang="zh-CN" altLang="en-US" sz="2400" b="1"/>
              <a:t>论文</a:t>
            </a: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《陕西气象》、《干旱气象》、《科技潮》、《中国气象学会年会》</a:t>
            </a:r>
            <a:r>
              <a:rPr lang="zh-CN" altLang="en-US"/>
              <a:t>等</a:t>
            </a:r>
            <a:r>
              <a:rPr lang="zh-CN" altLang="en-US" sz="2400" b="1"/>
              <a:t>刊物</a:t>
            </a:r>
            <a:r>
              <a:rPr lang="zh-CN" altLang="en-US"/>
              <a:t>发表；“一种安全防雷装置”发明获</a:t>
            </a:r>
            <a:r>
              <a:rPr lang="zh-CN" altLang="en-US" sz="2400" b="1"/>
              <a:t>国家实用新型专利证书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2" name="图片 21" descr="434229377054502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260" y="1056640"/>
            <a:ext cx="2412365" cy="300482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3" name="文本框 22"/>
          <p:cNvSpPr txBox="1"/>
          <p:nvPr/>
        </p:nvSpPr>
        <p:spPr>
          <a:xfrm>
            <a:off x="9599295" y="182118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苏州博古特智造有限</a:t>
            </a:r>
            <a:endParaRPr lang="zh-CN" altLang="en-US"/>
          </a:p>
          <a:p>
            <a:r>
              <a:rPr lang="zh-CN" altLang="en-US"/>
              <a:t>公司业务</a:t>
            </a:r>
            <a:r>
              <a:rPr lang="zh-CN" altLang="en-US" sz="2400" b="1"/>
              <a:t>经理</a:t>
            </a:r>
            <a:r>
              <a:rPr lang="zh-CN" altLang="en-US"/>
              <a:t>，该公</a:t>
            </a:r>
            <a:endParaRPr lang="zh-CN" altLang="en-US"/>
          </a:p>
          <a:p>
            <a:r>
              <a:rPr lang="zh-CN" altLang="en-US"/>
              <a:t>司主要是非标自动化</a:t>
            </a:r>
            <a:endParaRPr lang="zh-CN" altLang="en-US"/>
          </a:p>
          <a:p>
            <a:r>
              <a:rPr lang="zh-CN" altLang="en-US"/>
              <a:t>设备设计，组装调试</a:t>
            </a:r>
            <a:endParaRPr lang="zh-CN" altLang="en-US"/>
          </a:p>
          <a:p>
            <a:r>
              <a:rPr lang="zh-CN" altLang="en-US"/>
              <a:t>的研发。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2333354" y="370205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-294005" y="5353685"/>
            <a:ext cx="1278001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智能气味感知与控制系统将依托与物联网，人工智能。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自主生产研发其产品需要技术人员参与设计和工人参与制作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560830" y="502920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 descr="abec053d2a075e99923423029ea8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1433195"/>
            <a:ext cx="5406390" cy="3536315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4" name="图片 3" descr="25eac63622d6016ff510f6cdcd858b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433830"/>
            <a:ext cx="4827905" cy="353568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96315" y="890905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政策背景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3160" y="1407795"/>
            <a:ext cx="4316095" cy="299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sp>
        <p:nvSpPr>
          <p:cNvPr id="13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4805" y="779145"/>
            <a:ext cx="9854565" cy="56210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33445" y="5247640"/>
            <a:ext cx="5383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国家下达标准，符合国家引导下，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智能气味控制设备需求必将增加</a:t>
            </a:r>
            <a:r>
              <a:rPr lang="zh-CN" altLang="en-US" sz="2000">
                <a:solidFill>
                  <a:srgbClr val="FF0000"/>
                </a:solidFill>
              </a:rPr>
              <a:t>。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07385" y="1104900"/>
            <a:ext cx="7470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国家政策，食品安全</a:t>
            </a:r>
            <a:r>
              <a:rPr lang="en-US" altLang="zh-CN" sz="2000" b="1"/>
              <a:t>/</a:t>
            </a:r>
            <a:r>
              <a:rPr lang="zh-CN" altLang="en-US" sz="2000" b="1"/>
              <a:t>人工智能，国家支持传感器应用发展</a:t>
            </a:r>
            <a:endParaRPr lang="zh-CN" altLang="en-US" sz="2000" b="1"/>
          </a:p>
        </p:txBody>
      </p:sp>
      <p:pic>
        <p:nvPicPr>
          <p:cNvPr id="19" name="图片 18" descr="b1f367c707b3675dc26e8d7c3dad1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99540"/>
            <a:ext cx="2938145" cy="3492500"/>
          </a:xfrm>
          <a:prstGeom prst="rect">
            <a:avLst/>
          </a:prstGeom>
        </p:spPr>
      </p:pic>
      <p:pic>
        <p:nvPicPr>
          <p:cNvPr id="20" name="图片 19" descr="1f8433aa4500c37b500b5bf01bc07c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60" y="1583055"/>
            <a:ext cx="3330575" cy="3380105"/>
          </a:xfrm>
          <a:prstGeom prst="rect">
            <a:avLst/>
          </a:prstGeom>
        </p:spPr>
      </p:pic>
      <p:pic>
        <p:nvPicPr>
          <p:cNvPr id="33" name="图片 32" descr="220364208546264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45" y="1809115"/>
            <a:ext cx="4500245" cy="2674620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H="1" flipV="1">
            <a:off x="3945255" y="3143250"/>
            <a:ext cx="273685" cy="5175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流程图: 终止 34"/>
          <p:cNvSpPr/>
          <p:nvPr/>
        </p:nvSpPr>
        <p:spPr>
          <a:xfrm>
            <a:off x="3366770" y="2120900"/>
            <a:ext cx="1247140" cy="99187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人工智能传感器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37" name="图片 3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60965" y="-71120"/>
            <a:ext cx="2119630" cy="1181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Shape 2666"/>
          <p:cNvSpPr/>
          <p:nvPr/>
        </p:nvSpPr>
        <p:spPr>
          <a:xfrm>
            <a:off x="766809" y="76581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团队成长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2181225"/>
            <a:ext cx="4564380" cy="344868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3" name="文本框 12"/>
          <p:cNvSpPr txBox="1"/>
          <p:nvPr/>
        </p:nvSpPr>
        <p:spPr>
          <a:xfrm>
            <a:off x="5266055" y="2058035"/>
            <a:ext cx="665734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建立阶段</a:t>
            </a:r>
            <a:r>
              <a:rPr lang="zh-CN" altLang="en-US" sz="2400"/>
              <a:t>：在项目开始之初，团队成员需要了解项目的目标和需求，并确定各自的角色和责任。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学习阶段</a:t>
            </a:r>
            <a:r>
              <a:rPr lang="zh-CN" altLang="en-US" sz="2400"/>
              <a:t>：团队成员需要学习相关的技术知识和项目管理技巧。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协作阶段</a:t>
            </a:r>
            <a:r>
              <a:rPr lang="zh-CN" altLang="en-US" sz="2400"/>
              <a:t>：在项目实施过程中，团队成员需要紧密合作，共同解决各种技术问题。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创新阶段</a:t>
            </a:r>
            <a:r>
              <a:rPr lang="zh-CN" altLang="en-US" sz="2400"/>
              <a:t>：随着项目的不断推进，团队成员逐渐熟悉了项目的要求和技术要点。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效果评估阶段</a:t>
            </a:r>
            <a:r>
              <a:rPr lang="zh-CN" altLang="en-US" sz="2400"/>
              <a:t>：在项目结束后，团队成员需要对项目的成果进行评估和总结。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2037715" y="6151245"/>
            <a:ext cx="9335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通过这个项目获得专利，提升了自信和学习能力，拿到比赛证书。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66"/>
          <p:cNvSpPr/>
          <p:nvPr/>
        </p:nvSpPr>
        <p:spPr>
          <a:xfrm>
            <a:off x="308610" y="285115"/>
            <a:ext cx="324929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社会价值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2667"/>
          <p:cNvSpPr txBox="1"/>
          <p:nvPr/>
        </p:nvSpPr>
        <p:spPr>
          <a:xfrm>
            <a:off x="5540375" y="2692400"/>
            <a:ext cx="6458585" cy="3373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400" b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食品安全气味传感器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可以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有效检测食品中的有害气味物质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，还可以应用于食品污染物检测。确保食品加工过程的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安全和卫生。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食品安全气味传感器还可以用于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食品储存、运输和销售过程中的安全监测。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确保食品的新鲜和安全，为人们提供一个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可靠的食品安全保障系统。</a:t>
            </a:r>
            <a:endParaRPr lang="zh-CN" altLang="id-ID" sz="2000" dirty="0">
              <a:solidFill>
                <a:srgbClr val="FF0000"/>
              </a:solidFill>
              <a:uFillTx/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080895"/>
            <a:ext cx="4829810" cy="390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发展历程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1366520" y="2927350"/>
            <a:ext cx="3248025" cy="1108075"/>
            <a:chOff x="7011545" y="1586413"/>
            <a:chExt cx="3868761" cy="1108168"/>
          </a:xfrm>
        </p:grpSpPr>
        <p:sp>
          <p:nvSpPr>
            <p:cNvPr id="26" name="文本框 6"/>
            <p:cNvSpPr txBox="1"/>
            <p:nvPr/>
          </p:nvSpPr>
          <p:spPr>
            <a:xfrm>
              <a:off x="7011545" y="2049367"/>
              <a:ext cx="386876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sym typeface="+mn-ea"/>
                </a:rPr>
                <a:t>确立项目愿景、确定具体目标</a:t>
              </a:r>
              <a:r>
                <a:rPr lang="zh-CN" altLang="en-US" dirty="0" smtClean="0">
                  <a:sym typeface="+mn-ea"/>
                </a:rPr>
                <a:t>并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进行初步研发规划。</a:t>
              </a:r>
              <a:endPara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7704173" y="1586413"/>
              <a:ext cx="1813379" cy="460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77533" y="4038425"/>
            <a:ext cx="9758855" cy="173411"/>
            <a:chOff x="1216573" y="4068905"/>
            <a:chExt cx="9758855" cy="17341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16573" y="4155610"/>
              <a:ext cx="975885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67475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34384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015487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364409" y="4443635"/>
            <a:ext cx="915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01</a:t>
            </a:r>
            <a:endParaRPr lang="zh-CN" altLang="en-US" sz="4800" b="1" dirty="0">
              <a:solidFill>
                <a:srgbClr val="025AA2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614545" y="3129915"/>
            <a:ext cx="3004185" cy="3122930"/>
            <a:chOff x="7267" y="4929"/>
            <a:chExt cx="4731" cy="4918"/>
          </a:xfrm>
        </p:grpSpPr>
        <p:sp>
          <p:nvSpPr>
            <p:cNvPr id="42" name="文本框 41"/>
            <p:cNvSpPr txBox="1"/>
            <p:nvPr/>
          </p:nvSpPr>
          <p:spPr>
            <a:xfrm>
              <a:off x="8985" y="4929"/>
              <a:ext cx="1442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98DA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02</a:t>
              </a:r>
              <a:endParaRPr lang="zh-CN" altLang="en-US" sz="4800" b="1" dirty="0">
                <a:solidFill>
                  <a:srgbClr val="0298DA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7267" y="6932"/>
              <a:ext cx="4731" cy="2915"/>
              <a:chOff x="6821700" y="1725490"/>
              <a:chExt cx="3578320" cy="1851181"/>
            </a:xfrm>
          </p:grpSpPr>
          <p:sp>
            <p:nvSpPr>
              <p:cNvPr id="44" name="文本框 6"/>
              <p:cNvSpPr txBox="1"/>
              <p:nvPr/>
            </p:nvSpPr>
            <p:spPr>
              <a:xfrm>
                <a:off x="6821700" y="2046827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我们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研发出了一个工作良好的传感器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，并在实验室环境下进行了一系列严格的测试，确保其安全性和有效性。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45" name="文本框 7"/>
              <p:cNvSpPr txBox="1"/>
              <p:nvPr/>
            </p:nvSpPr>
            <p:spPr>
              <a:xfrm>
                <a:off x="7764681" y="1725490"/>
                <a:ext cx="1813379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研发阶段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31150" y="2312670"/>
            <a:ext cx="3004185" cy="2919095"/>
            <a:chOff x="12490" y="3642"/>
            <a:chExt cx="4731" cy="4597"/>
          </a:xfrm>
        </p:grpSpPr>
        <p:sp>
          <p:nvSpPr>
            <p:cNvPr id="47" name="文本框 46"/>
            <p:cNvSpPr txBox="1"/>
            <p:nvPr/>
          </p:nvSpPr>
          <p:spPr>
            <a:xfrm>
              <a:off x="14226" y="6932"/>
              <a:ext cx="1356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</a:t>
              </a:r>
              <a:r>
                <a:rPr lang="en-US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3</a:t>
              </a:r>
              <a:endParaRPr lang="en-US" sz="4800" b="1" dirty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2490" y="3642"/>
              <a:ext cx="4731" cy="2962"/>
              <a:chOff x="6821700" y="1586413"/>
              <a:chExt cx="3578320" cy="1881029"/>
            </a:xfrm>
          </p:grpSpPr>
          <p:sp>
            <p:nvSpPr>
              <p:cNvPr id="49" name="文本框 6"/>
              <p:cNvSpPr txBox="1"/>
              <p:nvPr/>
            </p:nvSpPr>
            <p:spPr>
              <a:xfrm>
                <a:off x="6821700" y="1937598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根据初步测试的反馈，团队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对智能气味感知与控制系统进行了一系列的改进和优化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，提升了其性能和可靠性。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50" name="文本框 7"/>
              <p:cNvSpPr txBox="1"/>
              <p:nvPr/>
            </p:nvSpPr>
            <p:spPr>
              <a:xfrm>
                <a:off x="7481243" y="1586413"/>
                <a:ext cx="2259235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优化和测试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3005" y="59055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未来规划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105" y="16821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207135"/>
            <a:ext cx="10213340" cy="51333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3875" y="1795606"/>
            <a:ext cx="14029147" cy="4208453"/>
            <a:chOff x="1513" y="3179"/>
            <a:chExt cx="10297" cy="2868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9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~8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 flipV="1">
              <a:off x="6223" y="479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31" y="4101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583"/>
              <a:chOff x="8756623" y="2805342"/>
              <a:chExt cx="1598366" cy="493297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21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124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第一期项目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306"/>
              <a:ext cx="2158" cy="741"/>
              <a:chOff x="8653976" y="2969130"/>
              <a:chExt cx="1826944" cy="627262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467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包装设备，运维相关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控制平台初具规模。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975140" y="2969130"/>
                <a:ext cx="1301278" cy="212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第三期项目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478" y="3327"/>
              <a:ext cx="2164" cy="1189"/>
              <a:chOff x="8917012" y="3360159"/>
              <a:chExt cx="1831854" cy="1006906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917012" y="3526500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研发多种混合气体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传输设备。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360159"/>
                <a:ext cx="1156812" cy="21255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第二期项目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6878" y="3179"/>
              <a:ext cx="2137" cy="1173"/>
              <a:chOff x="8595188" y="3235203"/>
              <a:chExt cx="1810013" cy="993282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595196" y="3485862"/>
                <a:ext cx="1810005" cy="742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在通过了所有必要的测试和审批后，开始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生产和销售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。发起一系列的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595188" y="3235203"/>
                <a:ext cx="1745010" cy="21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第四期项目</a:t>
                </a:r>
                <a:endParaRPr lang="zh-CN" altLang="en-US" sz="1800" b="1" kern="0" dirty="0"/>
              </a:p>
            </p:txBody>
          </p:sp>
        </p:grpSp>
      </p:grpSp>
      <p:sp>
        <p:nvSpPr>
          <p:cNvPr id="6" name="文本框 6"/>
          <p:cNvSpPr txBox="1"/>
          <p:nvPr/>
        </p:nvSpPr>
        <p:spPr bwMode="auto">
          <a:xfrm>
            <a:off x="944880" y="5001895"/>
            <a:ext cx="1964055" cy="145669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研究单种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多个简单气体混合特性。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 flipV="1">
            <a:off x="4330757" y="3102325"/>
            <a:ext cx="1905" cy="6127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5" y="1682115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4415155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8571016363397870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1795780"/>
            <a:ext cx="2185670" cy="18948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29285" y="1104900"/>
            <a:ext cx="10676255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-88265" y="1104265"/>
            <a:ext cx="117132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追光鸟科技</a:t>
            </a:r>
            <a:endParaRPr lang="zh-CN" altLang="en-US" sz="7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致力打造第一智能气味感知传输的先行者</a:t>
            </a:r>
            <a:endParaRPr lang="zh-CN" alt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iS1ide-Freeform: Shape 10"/>
          <p:cNvSpPr/>
          <p:nvPr/>
        </p:nvSpPr>
        <p:spPr bwMode="auto">
          <a:xfrm>
            <a:off x="9090025" y="4095115"/>
            <a:ext cx="2215515" cy="2142490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市场背景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7169150" y="1718945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050" name="内容占位符 3" descr="v2-300873f89736076acc15ac5e11a2016f_r"/>
          <p:cNvPicPr>
            <a:picLocks noGrp="1" noChangeAspect="1"/>
          </p:cNvPicPr>
          <p:nvPr>
            <p:ph idx="1"/>
          </p:nvPr>
        </p:nvPicPr>
        <p:blipFill>
          <a:blip r:embed="rId1"/>
          <a:srcRect l="-10880" t="-23940" r="10880" b="4938"/>
          <a:stretch>
            <a:fillRect/>
          </a:stretch>
        </p:blipFill>
        <p:spPr>
          <a:xfrm>
            <a:off x="328295" y="788670"/>
            <a:ext cx="3538220" cy="3081655"/>
          </a:xfrm>
        </p:spPr>
      </p:pic>
      <p:sp>
        <p:nvSpPr>
          <p:cNvPr id="2051" name="文本框 4"/>
          <p:cNvSpPr txBox="1"/>
          <p:nvPr/>
        </p:nvSpPr>
        <p:spPr>
          <a:xfrm>
            <a:off x="591185" y="4435475"/>
            <a:ext cx="3275965" cy="214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zh-CN" altLang="en-US" sz="2000" b="1">
                <a:solidFill>
                  <a:srgbClr val="FF0000"/>
                </a:solidFill>
                <a:uFillTx/>
                <a:latin typeface="+mj-lt"/>
                <a:ea typeface="+mj-ea"/>
                <a:cs typeface="+mj-cs"/>
                <a:sym typeface="+mn-ea"/>
              </a:rPr>
              <a:t>校园餐饮行业是近年来广受社会各界关注</a:t>
            </a:r>
            <a:r>
              <a:rPr lang="zh-CN" altLang="en-US" sz="200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+mn-ea"/>
              </a:rPr>
              <a:t>，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这就意味着学校食堂食品安全要有更大保障。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3" name="图片 4" descr="t03f90d6fe740b58bb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909320"/>
            <a:ext cx="4084955" cy="2837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849360" y="1275715"/>
            <a:ext cx="3606165" cy="2107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在江西省某所高校，学生在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食堂打饭，打的一块“鸭脖”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，学生看着那块黑不溜秋的“鸭脖”，越看越觉得不对，他去找学校，而学校却一口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咬定“这就是鸭脖”。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16880" y="3832225"/>
            <a:ext cx="2431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”</a:t>
            </a:r>
            <a:r>
              <a:rPr lang="zh-CN" altLang="en-US" sz="2000" b="1">
                <a:solidFill>
                  <a:srgbClr val="FF0000"/>
                </a:solidFill>
              </a:rPr>
              <a:t>鼠头鸭脖</a:t>
            </a:r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事件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20050" y="478472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工业气体，即常温常压下呈气态的产品，种类繁多。按组成成分不同可以分为工业纯气和工业混合气</a:t>
            </a:r>
            <a:r>
              <a:rPr lang="zh-CN" altLang="en-US" sz="200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099" name="图片 3" descr="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4269105"/>
            <a:ext cx="3779520" cy="207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1338580" y="3952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j-cs"/>
                <a:sym typeface="+mn-ea"/>
              </a:rPr>
              <a:t>校园餐饮行业</a:t>
            </a:r>
            <a:endParaRPr lang="zh-CN" altLang="en-US" sz="2000" b="1">
              <a:solidFill>
                <a:srgbClr val="FF0000"/>
              </a:solidFill>
              <a:uFillTx/>
              <a:latin typeface="黑体" panose="02010609060101010101" charset="-122"/>
              <a:ea typeface="黑体" panose="02010609060101010101" charset="-122"/>
              <a:cs typeface="+mj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82490" y="64293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工业气体行业研究背景报告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577285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6079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1400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4881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5534" y="674378"/>
            <a:ext cx="25935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痛点分析</a:t>
            </a:r>
            <a:endParaRPr lang="zh-CN" altLang="en-US" sz="36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1" name="Freeform 205"/>
          <p:cNvSpPr>
            <a:spLocks noEditPoints="1"/>
          </p:cNvSpPr>
          <p:nvPr/>
        </p:nvSpPr>
        <p:spPr bwMode="auto">
          <a:xfrm>
            <a:off x="601903" y="756757"/>
            <a:ext cx="488738" cy="482180"/>
          </a:xfrm>
          <a:custGeom>
            <a:avLst/>
            <a:gdLst>
              <a:gd name="T0" fmla="*/ 716 w 2867"/>
              <a:gd name="T1" fmla="*/ 1331 h 2829"/>
              <a:gd name="T2" fmla="*/ 921 w 2867"/>
              <a:gd name="T3" fmla="*/ 1126 h 2829"/>
              <a:gd name="T4" fmla="*/ 716 w 2867"/>
              <a:gd name="T5" fmla="*/ 921 h 2829"/>
              <a:gd name="T6" fmla="*/ 512 w 2867"/>
              <a:gd name="T7" fmla="*/ 1126 h 2829"/>
              <a:gd name="T8" fmla="*/ 716 w 2867"/>
              <a:gd name="T9" fmla="*/ 1331 h 2829"/>
              <a:gd name="T10" fmla="*/ 1433 w 2867"/>
              <a:gd name="T11" fmla="*/ 1331 h 2829"/>
              <a:gd name="T12" fmla="*/ 1638 w 2867"/>
              <a:gd name="T13" fmla="*/ 1126 h 2829"/>
              <a:gd name="T14" fmla="*/ 1433 w 2867"/>
              <a:gd name="T15" fmla="*/ 921 h 2829"/>
              <a:gd name="T16" fmla="*/ 1228 w 2867"/>
              <a:gd name="T17" fmla="*/ 1126 h 2829"/>
              <a:gd name="T18" fmla="*/ 1433 w 2867"/>
              <a:gd name="T19" fmla="*/ 1331 h 2829"/>
              <a:gd name="T20" fmla="*/ 2150 w 2867"/>
              <a:gd name="T21" fmla="*/ 1331 h 2829"/>
              <a:gd name="T22" fmla="*/ 2355 w 2867"/>
              <a:gd name="T23" fmla="*/ 1126 h 2829"/>
              <a:gd name="T24" fmla="*/ 2150 w 2867"/>
              <a:gd name="T25" fmla="*/ 921 h 2829"/>
              <a:gd name="T26" fmla="*/ 1945 w 2867"/>
              <a:gd name="T27" fmla="*/ 1126 h 2829"/>
              <a:gd name="T28" fmla="*/ 2150 w 2867"/>
              <a:gd name="T29" fmla="*/ 1331 h 2829"/>
              <a:gd name="T30" fmla="*/ 1535 w 2867"/>
              <a:gd name="T31" fmla="*/ 2253 h 2829"/>
              <a:gd name="T32" fmla="*/ 862 w 2867"/>
              <a:gd name="T33" fmla="*/ 2776 h 2829"/>
              <a:gd name="T34" fmla="*/ 646 w 2867"/>
              <a:gd name="T35" fmla="*/ 2750 h 2829"/>
              <a:gd name="T36" fmla="*/ 614 w 2867"/>
              <a:gd name="T37" fmla="*/ 2655 h 2829"/>
              <a:gd name="T38" fmla="*/ 614 w 2867"/>
              <a:gd name="T39" fmla="*/ 2253 h 2829"/>
              <a:gd name="T40" fmla="*/ 307 w 2867"/>
              <a:gd name="T41" fmla="*/ 2253 h 2829"/>
              <a:gd name="T42" fmla="*/ 0 w 2867"/>
              <a:gd name="T43" fmla="*/ 1945 h 2829"/>
              <a:gd name="T44" fmla="*/ 0 w 2867"/>
              <a:gd name="T45" fmla="*/ 307 h 2829"/>
              <a:gd name="T46" fmla="*/ 307 w 2867"/>
              <a:gd name="T47" fmla="*/ 0 h 2829"/>
              <a:gd name="T48" fmla="*/ 2559 w 2867"/>
              <a:gd name="T49" fmla="*/ 0 h 2829"/>
              <a:gd name="T50" fmla="*/ 2867 w 2867"/>
              <a:gd name="T51" fmla="*/ 307 h 2829"/>
              <a:gd name="T52" fmla="*/ 2867 w 2867"/>
              <a:gd name="T53" fmla="*/ 1945 h 2829"/>
              <a:gd name="T54" fmla="*/ 2559 w 2867"/>
              <a:gd name="T55" fmla="*/ 2253 h 2829"/>
              <a:gd name="T56" fmla="*/ 1535 w 2867"/>
              <a:gd name="T57" fmla="*/ 2253 h 2829"/>
              <a:gd name="T58" fmla="*/ 1535 w 2867"/>
              <a:gd name="T59" fmla="*/ 2253 h 2829"/>
              <a:gd name="T60" fmla="*/ 1535 w 2867"/>
              <a:gd name="T61" fmla="*/ 2253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7" h="2829">
                <a:moveTo>
                  <a:pt x="716" y="1331"/>
                </a:moveTo>
                <a:cubicBezTo>
                  <a:pt x="829" y="1331"/>
                  <a:pt x="921" y="1239"/>
                  <a:pt x="921" y="1126"/>
                </a:cubicBezTo>
                <a:cubicBezTo>
                  <a:pt x="921" y="1013"/>
                  <a:pt x="829" y="921"/>
                  <a:pt x="716" y="921"/>
                </a:cubicBezTo>
                <a:cubicBezTo>
                  <a:pt x="603" y="921"/>
                  <a:pt x="512" y="1013"/>
                  <a:pt x="512" y="1126"/>
                </a:cubicBezTo>
                <a:cubicBezTo>
                  <a:pt x="512" y="1239"/>
                  <a:pt x="603" y="1331"/>
                  <a:pt x="716" y="1331"/>
                </a:cubicBezTo>
                <a:close/>
                <a:moveTo>
                  <a:pt x="1433" y="1331"/>
                </a:moveTo>
                <a:cubicBezTo>
                  <a:pt x="1546" y="1331"/>
                  <a:pt x="1638" y="1239"/>
                  <a:pt x="1638" y="1126"/>
                </a:cubicBezTo>
                <a:cubicBezTo>
                  <a:pt x="1638" y="1013"/>
                  <a:pt x="1546" y="921"/>
                  <a:pt x="1433" y="921"/>
                </a:cubicBezTo>
                <a:cubicBezTo>
                  <a:pt x="1320" y="921"/>
                  <a:pt x="1228" y="1013"/>
                  <a:pt x="1228" y="1126"/>
                </a:cubicBezTo>
                <a:cubicBezTo>
                  <a:pt x="1228" y="1239"/>
                  <a:pt x="1320" y="1331"/>
                  <a:pt x="1433" y="1331"/>
                </a:cubicBezTo>
                <a:close/>
                <a:moveTo>
                  <a:pt x="2150" y="1331"/>
                </a:moveTo>
                <a:cubicBezTo>
                  <a:pt x="2263" y="1331"/>
                  <a:pt x="2355" y="1239"/>
                  <a:pt x="2355" y="1126"/>
                </a:cubicBezTo>
                <a:cubicBezTo>
                  <a:pt x="2355" y="1013"/>
                  <a:pt x="2263" y="921"/>
                  <a:pt x="2150" y="921"/>
                </a:cubicBezTo>
                <a:cubicBezTo>
                  <a:pt x="2037" y="921"/>
                  <a:pt x="1945" y="1013"/>
                  <a:pt x="1945" y="1126"/>
                </a:cubicBezTo>
                <a:cubicBezTo>
                  <a:pt x="1945" y="1239"/>
                  <a:pt x="2037" y="1331"/>
                  <a:pt x="2150" y="1331"/>
                </a:cubicBezTo>
                <a:close/>
                <a:moveTo>
                  <a:pt x="1535" y="2253"/>
                </a:moveTo>
                <a:cubicBezTo>
                  <a:pt x="862" y="2776"/>
                  <a:pt x="862" y="2776"/>
                  <a:pt x="862" y="2776"/>
                </a:cubicBezTo>
                <a:cubicBezTo>
                  <a:pt x="795" y="2829"/>
                  <a:pt x="698" y="2816"/>
                  <a:pt x="646" y="2750"/>
                </a:cubicBezTo>
                <a:cubicBezTo>
                  <a:pt x="625" y="2723"/>
                  <a:pt x="614" y="2689"/>
                  <a:pt x="614" y="2655"/>
                </a:cubicBezTo>
                <a:cubicBezTo>
                  <a:pt x="614" y="2253"/>
                  <a:pt x="614" y="2253"/>
                  <a:pt x="614" y="2253"/>
                </a:cubicBezTo>
                <a:cubicBezTo>
                  <a:pt x="307" y="2253"/>
                  <a:pt x="307" y="2253"/>
                  <a:pt x="307" y="2253"/>
                </a:cubicBezTo>
                <a:cubicBezTo>
                  <a:pt x="137" y="2253"/>
                  <a:pt x="0" y="2115"/>
                  <a:pt x="0" y="1945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137"/>
                  <a:pt x="137" y="0"/>
                  <a:pt x="307" y="0"/>
                </a:cubicBezTo>
                <a:cubicBezTo>
                  <a:pt x="2559" y="0"/>
                  <a:pt x="2559" y="0"/>
                  <a:pt x="2559" y="0"/>
                </a:cubicBezTo>
                <a:cubicBezTo>
                  <a:pt x="2729" y="0"/>
                  <a:pt x="2867" y="137"/>
                  <a:pt x="2867" y="307"/>
                </a:cubicBezTo>
                <a:cubicBezTo>
                  <a:pt x="2867" y="1945"/>
                  <a:pt x="2867" y="1945"/>
                  <a:pt x="2867" y="1945"/>
                </a:cubicBezTo>
                <a:cubicBezTo>
                  <a:pt x="2867" y="2115"/>
                  <a:pt x="2729" y="2253"/>
                  <a:pt x="2559" y="2253"/>
                </a:cubicBezTo>
                <a:lnTo>
                  <a:pt x="1535" y="2253"/>
                </a:lnTo>
                <a:close/>
                <a:moveTo>
                  <a:pt x="1535" y="2253"/>
                </a:moveTo>
                <a:cubicBezTo>
                  <a:pt x="1535" y="2253"/>
                  <a:pt x="1535" y="2253"/>
                  <a:pt x="1535" y="2253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2970" y="4911090"/>
            <a:ext cx="2472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一些微小的气体大多数气味检测系统能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及时检测出来，并反馈。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2335" y="1338580"/>
            <a:ext cx="1882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产品痛点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28460" y="2039620"/>
            <a:ext cx="2075815" cy="27787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02400" y="4911090"/>
            <a:ext cx="31508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提供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食品“氨”全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的链接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，当顾客进店铺点单时，可以通过点击该链接显示产品的数据。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54825" y="1319530"/>
            <a:ext cx="182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行业痛点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45625" y="2209165"/>
            <a:ext cx="24237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餐饮店佐料太多不能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准确</a:t>
            </a:r>
            <a:r>
              <a:rPr lang="zh-CN" altLang="en-US" dirty="0">
                <a:cs typeface="+mn-ea"/>
                <a:sym typeface="+mn-lt"/>
              </a:rPr>
              <a:t>分析好坏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一些餐饮行业食品安全不达标，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不能实时检测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49245" y="2943860"/>
            <a:ext cx="1602105" cy="828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市场上大多数气味检测系统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不具备精准度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2090" y="5071745"/>
            <a:ext cx="767715" cy="758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010" y="4987925"/>
            <a:ext cx="823595" cy="78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解决方案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03a188aa0173b4c79a3eaedaebf6f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1922145"/>
            <a:ext cx="2008505" cy="2593340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产品原理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974715" y="1296035"/>
            <a:ext cx="4074795" cy="288861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  <a:sym typeface="+mn-ea"/>
              </a:rPr>
              <a:t>追光鸟科技气体采集器集成其他各类传感器优势，进行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混合气体输入识别并在互联网终端进行的可视化控制，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基于51单片机集成各类传感器，运用物联网技术和设备互联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识别分析气体成分，浓度并进行可视化控制。</a:t>
            </a:r>
            <a:endParaRPr lang="zh-CN" altLang="en-US" sz="2800"/>
          </a:p>
          <a:p>
            <a:pPr algn="l"/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2790" y="177800"/>
            <a:ext cx="472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 descr="03a188aa0173b4c79a3eaedaebf6f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470" y="1205865"/>
            <a:ext cx="3568065" cy="4757420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23790" y="447675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616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622425"/>
            <a:ext cx="3086100" cy="4076065"/>
          </a:xfrm>
          <a:prstGeom prst="rect">
            <a:avLst/>
          </a:prstGeom>
        </p:spPr>
      </p:pic>
      <p:pic>
        <p:nvPicPr>
          <p:cNvPr id="3" name="图片 2" descr="314850694431766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530" y="1457960"/>
            <a:ext cx="3403600" cy="4241165"/>
          </a:xfrm>
          <a:prstGeom prst="rect">
            <a:avLst/>
          </a:prstGeom>
        </p:spPr>
      </p:pic>
      <p:pic>
        <p:nvPicPr>
          <p:cNvPr id="5" name="图片 4" descr="750644137382713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45" y="1622425"/>
            <a:ext cx="4654550" cy="4076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4335" y="5998210"/>
            <a:ext cx="3217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可视化气体跟踪设备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83480" y="5998210"/>
            <a:ext cx="144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报警系统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49715" y="59982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核心技术算法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7" name="图片 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1690" y="239395"/>
            <a:ext cx="2063115" cy="1218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53467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技术创新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8885" y="152590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082040"/>
            <a:ext cx="10495280" cy="46367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140" y="1274445"/>
            <a:ext cx="503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气味分析传输设备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 descr="28155820047762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2036445"/>
            <a:ext cx="2537460" cy="2362200"/>
          </a:xfrm>
          <a:prstGeom prst="rect">
            <a:avLst/>
          </a:prstGeom>
        </p:spPr>
      </p:pic>
      <p:pic>
        <p:nvPicPr>
          <p:cNvPr id="6" name="图片 5" descr="95188362702979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335" y="1964690"/>
            <a:ext cx="2324100" cy="2362200"/>
          </a:xfrm>
          <a:prstGeom prst="rect">
            <a:avLst/>
          </a:prstGeom>
        </p:spPr>
      </p:pic>
      <p:pic>
        <p:nvPicPr>
          <p:cNvPr id="7" name="图片 6" descr="4837401329348456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15" y="1964690"/>
            <a:ext cx="2065020" cy="236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80210" y="470027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混合气体采集器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8880475" y="4700270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传输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5376545" y="4700270"/>
            <a:ext cx="100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控制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应用流程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6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9285" y="1356360"/>
            <a:ext cx="10852150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0530" y="803275"/>
            <a:ext cx="7595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通过小程序公众号</a:t>
            </a:r>
            <a:r>
              <a:rPr lang="en-US" altLang="zh-CN" sz="2800" b="1">
                <a:solidFill>
                  <a:srgbClr val="FF0000"/>
                </a:solidFill>
              </a:rPr>
              <a:t>APP</a:t>
            </a:r>
            <a:r>
              <a:rPr lang="zh-CN" altLang="en-US" sz="2800" b="1">
                <a:solidFill>
                  <a:srgbClr val="FF0000"/>
                </a:solidFill>
              </a:rPr>
              <a:t>等平台连接设备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0" name="图片 19" descr="5e2ad55be32b3fb335716e62ccbc2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1384935"/>
            <a:ext cx="3223260" cy="4955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 descr="3fec8b8bf835d9ebf2461b099327fa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5" y="1384300"/>
            <a:ext cx="3471545" cy="4958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 descr="4da56ba60576377aeb9bdae4e1283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1385570"/>
            <a:ext cx="3045460" cy="4926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416,&quot;width&quot;:5851}"/>
</p:tagLst>
</file>

<file path=ppt/tags/tag10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KSO_WM_UNIT_TABLE_BEAUTIFY" val="smartTable{deb97166-8b69-49ca-809b-0644fea98601}"/>
  <p:tag name="TABLE_ENDDRAG_ORIGIN_RECT" val="671*268"/>
  <p:tag name="TABLE_ENDDRAG_RECT" val="144*156*671*268"/>
</p:tagLst>
</file>

<file path=ppt/tags/tag5.xml><?xml version="1.0" encoding="utf-8"?>
<p:tagLst xmlns:p="http://schemas.openxmlformats.org/presentationml/2006/main">
  <p:tag name="KSO_WM_UNIT_TABLE_BEAUTIFY" val="smartTable{af707034-19f6-4f45-a813-249702fa7cba}"/>
</p:tagLst>
</file>

<file path=ppt/tags/tag6.xml><?xml version="1.0" encoding="utf-8"?>
<p:tagLst xmlns:p="http://schemas.openxmlformats.org/presentationml/2006/main">
  <p:tag name="KSO_WM_UNIT_TABLE_BEAUTIFY" val="smartTable{63cc8de3-9e9d-4682-9295-635540a3e695}"/>
  <p:tag name="TABLE_ENDDRAG_ORIGIN_RECT" val="911*409"/>
  <p:tag name="TABLE_ENDDRAG_RECT" val="37*79*911*409"/>
</p:tagLst>
</file>

<file path=ppt/tags/tag7.xml><?xml version="1.0" encoding="utf-8"?>
<p:tagLst xmlns:p="http://schemas.openxmlformats.org/presentationml/2006/main">
  <p:tag name="KSO_WM_UNIT_PLACING_PICTURE_USER_VIEWPORT" val="{&quot;height&quot;:10800,&quot;width&quot;:7660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8">
    <a:dk1>
      <a:srgbClr val="000000"/>
    </a:dk1>
    <a:lt1>
      <a:srgbClr val="FFFFFF"/>
    </a:lt1>
    <a:dk2>
      <a:srgbClr val="372824"/>
    </a:dk2>
    <a:lt2>
      <a:srgbClr val="FFFFFF"/>
    </a:lt2>
    <a:accent1>
      <a:srgbClr val="FFE84B"/>
    </a:accent1>
    <a:accent2>
      <a:srgbClr val="FFC529"/>
    </a:accent2>
    <a:accent3>
      <a:srgbClr val="FF9F15"/>
    </a:accent3>
    <a:accent4>
      <a:srgbClr val="FA7C00"/>
    </a:accent4>
    <a:accent5>
      <a:srgbClr val="FC6500"/>
    </a:accent5>
    <a:accent6>
      <a:srgbClr val="BE4828"/>
    </a:accent6>
    <a:hlink>
      <a:srgbClr val="F46B1C"/>
    </a:hlink>
    <a:folHlink>
      <a:srgbClr val="C2361E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5875</Words>
  <Application>WPS 演示</Application>
  <PresentationFormat>宽屏</PresentationFormat>
  <Paragraphs>804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62" baseType="lpstr">
      <vt:lpstr>Arial</vt:lpstr>
      <vt:lpstr>宋体</vt:lpstr>
      <vt:lpstr>Wingdings</vt:lpstr>
      <vt:lpstr>阿里巴巴普惠体 B</vt:lpstr>
      <vt:lpstr>阿里巴巴普惠体 R</vt:lpstr>
      <vt:lpstr>Impact</vt:lpstr>
      <vt:lpstr>阿里巴巴普惠体 M</vt:lpstr>
      <vt:lpstr>微软雅黑</vt:lpstr>
      <vt:lpstr>方正黑体简体</vt:lpstr>
      <vt:lpstr>黑体</vt:lpstr>
      <vt:lpstr>Hero</vt:lpstr>
      <vt:lpstr>Yu Gothic UI</vt:lpstr>
      <vt:lpstr>Times New Roman</vt:lpstr>
      <vt:lpstr>等线</vt:lpstr>
      <vt:lpstr>Arial Unicode MS</vt:lpstr>
      <vt:lpstr>等线 Light</vt:lpstr>
      <vt:lpstr>Calibri</vt:lpstr>
      <vt:lpstr>Noto Sans S Chinese Bold</vt:lpstr>
      <vt:lpstr>幼圆</vt:lpstr>
      <vt:lpstr>Arial Rounded MT Bold</vt:lpstr>
      <vt:lpstr>Kozuka Mincho Pr6N H</vt:lpstr>
      <vt:lpstr>Arial Unicode MS</vt:lpstr>
      <vt:lpstr>华文楷体</vt:lpstr>
      <vt:lpstr>Arial</vt:lpstr>
      <vt:lpstr>Agency FB</vt:lpstr>
      <vt:lpstr>Yu Gothic UI Semibold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刘子霖</cp:lastModifiedBy>
  <cp:revision>46</cp:revision>
  <dcterms:created xsi:type="dcterms:W3CDTF">2020-08-17T09:41:00Z</dcterms:created>
  <dcterms:modified xsi:type="dcterms:W3CDTF">2023-07-06T11:18:52Z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2052-11.8.2.8959</vt:lpwstr>
  </property>
  <property fmtid="{D5CDD505-2E9C-101B-9397-08002B2CF9AE}" pid="3" name="KSOTemplateUUID">
    <vt:lpwstr>v1.0_mb_G7/OxP6n84HBX9xCi9qA/A==</vt:lpwstr>
  </property>
  <property fmtid="{D5CDD505-2E9C-101B-9397-08002B2CF9AE}" pid="4" name="ICV">
    <vt:lpwstr>5EBA295AEFCD45EB82221C11DC714CB5</vt:lpwstr>
  </property>
</Properties>
</file>